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7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50486-C7B2-4F76-9522-C8AA1BFDFF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BC14-17D1-4003-A4B6-AC64AAE2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77318-5034-4333-9F89-C528C18A4A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C0B3C-31BF-4F99-A2BC-92D0CFDB9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5738F-8895-46ED-8BCA-972CCC47368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1943CA-8E18-4A59-BF00-EB1CB74B4C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Processing Disorders:</a:t>
            </a:r>
            <a:br>
              <a:rPr lang="en-US" sz="5300" dirty="0" smtClean="0"/>
            </a:br>
            <a:r>
              <a:rPr lang="en-US" sz="5300" dirty="0" smtClean="0"/>
              <a:t>The Impact on Learning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2514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dirty="0" smtClean="0"/>
              <a:t>Language Processing </a:t>
            </a:r>
          </a:p>
          <a:p>
            <a:pPr algn="ctr"/>
            <a:r>
              <a:rPr lang="en-US" sz="3600" dirty="0" smtClean="0"/>
              <a:t>and</a:t>
            </a:r>
          </a:p>
          <a:p>
            <a:pPr algn="ctr">
              <a:buFont typeface="Wingdings" pitchFamily="2" charset="2"/>
              <a:buChar char="v"/>
            </a:pPr>
            <a:r>
              <a:rPr lang="en-US" sz="3600" dirty="0" smtClean="0"/>
              <a:t>Auditory Processing</a:t>
            </a:r>
          </a:p>
          <a:p>
            <a:pPr algn="ctr">
              <a:buFont typeface="Wingdings" pitchFamily="2" charset="2"/>
              <a:buChar char="v"/>
            </a:pPr>
            <a:endParaRPr lang="en-US" dirty="0" smtClean="0"/>
          </a:p>
          <a:p>
            <a:pPr algn="ctr"/>
            <a:endParaRPr lang="en-US" sz="3600" dirty="0" smtClean="0"/>
          </a:p>
          <a:p>
            <a:pPr algn="ctr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i="1" dirty="0" smtClean="0"/>
              <a:t>Compensatory Strategies:</a:t>
            </a:r>
            <a:br>
              <a:rPr lang="en-US" sz="4000" i="1" dirty="0" smtClean="0"/>
            </a:br>
            <a:r>
              <a:rPr lang="en-US" sz="4000" i="1" dirty="0" smtClean="0"/>
              <a:t>Students being their own advocate.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Pay attention to the speaker</a:t>
            </a:r>
            <a:r>
              <a:rPr lang="en-US" sz="1600" dirty="0" smtClean="0"/>
              <a:t>. (watching facial expressions/body language)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Listen for meaning/key words</a:t>
            </a:r>
            <a:r>
              <a:rPr lang="en-US" sz="1600" dirty="0" smtClean="0"/>
              <a:t> (note taking strategies: write down meaningful words)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Repeat information </a:t>
            </a:r>
            <a:r>
              <a:rPr lang="en-US" sz="1600" dirty="0" smtClean="0"/>
              <a:t>(rehearse information until you attach meaning to it)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Learn to CONCENTRATE on the speaker. </a:t>
            </a:r>
            <a:r>
              <a:rPr lang="en-US" sz="1600" dirty="0" smtClean="0"/>
              <a:t>(focus is </a:t>
            </a:r>
            <a:r>
              <a:rPr lang="en-US" sz="1600" u="sng" dirty="0" smtClean="0"/>
              <a:t>critical</a:t>
            </a:r>
            <a:r>
              <a:rPr lang="en-US" sz="1600" dirty="0" smtClean="0"/>
              <a:t> to learning)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Paraphrase &amp; check for comprehension </a:t>
            </a:r>
            <a:r>
              <a:rPr lang="en-US" sz="1600" dirty="0" smtClean="0"/>
              <a:t>(take notes, ask peers if they understood the same information/content)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Ask clarification questions </a:t>
            </a:r>
            <a:r>
              <a:rPr lang="en-US" sz="1600" dirty="0" smtClean="0"/>
              <a:t>(state what you DO KNOW and then seek on what you are unsure of 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Peer/buddy check: </a:t>
            </a:r>
            <a:r>
              <a:rPr lang="en-US" sz="1600" dirty="0" smtClean="0"/>
              <a:t>(Again use a peer to check your information/compare notes)</a:t>
            </a:r>
            <a:endParaRPr lang="en-US" sz="20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Be proactive! Be your own ADVOCATE! </a:t>
            </a:r>
            <a:r>
              <a:rPr lang="en-US" sz="1600" dirty="0" smtClean="0"/>
              <a:t>(review content prior to lecture, actively participate, seek clarification, take responsibility of learning) </a:t>
            </a:r>
          </a:p>
          <a:p>
            <a:pPr marL="514350" indent="-514350">
              <a:buFont typeface="+mj-lt"/>
              <a:buAutoNum type="arabicParenR"/>
            </a:pPr>
            <a:endParaRPr lang="en-US" sz="2000" dirty="0" smtClean="0"/>
          </a:p>
          <a:p>
            <a:pPr marL="514350" indent="-514350">
              <a:buFont typeface="+mj-lt"/>
              <a:buAutoNum type="arabicParenR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959864"/>
          </a:xfrm>
        </p:spPr>
        <p:txBody>
          <a:bodyPr/>
          <a:lstStyle/>
          <a:p>
            <a:pPr algn="ctr"/>
            <a:r>
              <a:rPr lang="en-US" sz="6600" dirty="0" smtClean="0"/>
              <a:t>LPD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048000"/>
            <a:ext cx="7772400" cy="29718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/>
              <a:t>How can educators help?</a:t>
            </a:r>
            <a:endParaRPr lang="en-US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i="1" dirty="0" smtClean="0"/>
              <a:t>Teacher Modification Strategies for </a:t>
            </a:r>
            <a:br>
              <a:rPr lang="en-US" sz="4000" i="1" dirty="0" smtClean="0"/>
            </a:br>
            <a:r>
              <a:rPr lang="en-US" sz="4000" i="1" dirty="0" smtClean="0"/>
              <a:t>LPD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Multimodality approach: present information using visual, tactile, motor, auditory, etc. 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0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Supplement auditory/verbal information with visuals </a:t>
            </a:r>
            <a:r>
              <a:rPr lang="en-US" sz="1600" dirty="0" smtClean="0"/>
              <a:t>(write key words, assignments, notes, etc. to support instruction)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16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Provide cues. Prompts, etc. </a:t>
            </a:r>
            <a:r>
              <a:rPr lang="en-US" sz="1600" dirty="0" smtClean="0"/>
              <a:t>( phonemic cues  - i.e. it starts with a “s”, choice prompts  - i.e. is it a verb or adjective)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16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Give examples to help make connections between the content and real life experiences </a:t>
            </a:r>
            <a:r>
              <a:rPr lang="en-US" sz="1600" dirty="0" smtClean="0"/>
              <a:t>(Teachers who share stories will help the student  to connect a memory to information present &amp; aid in retrieval)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16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Allow for “thinking time” </a:t>
            </a:r>
            <a:r>
              <a:rPr lang="en-US" sz="1600" dirty="0" smtClean="0"/>
              <a:t>(it can be helpful to present a question and allow the entire class time to think before responding)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000" dirty="0" smtClean="0"/>
          </a:p>
          <a:p>
            <a:pPr marL="514350" indent="-514350">
              <a:buFont typeface="+mj-lt"/>
              <a:buAutoNum type="arabicParenR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i="1" dirty="0" smtClean="0"/>
              <a:t>Teacher Modification Strategies for </a:t>
            </a:r>
            <a:br>
              <a:rPr lang="en-US" sz="4000" i="1" dirty="0" smtClean="0"/>
            </a:br>
            <a:r>
              <a:rPr lang="en-US" sz="4000" i="1" dirty="0" smtClean="0"/>
              <a:t>LPD (continued)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sz="20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Shorten length of assignments to focus on accuracy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0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Vary the type of questions/responses on class discussions/exams (i.e. teachers use multiple choice verses open ended questions)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Paraphrasing, repeating, clarifying information</a:t>
            </a:r>
          </a:p>
          <a:p>
            <a:pPr marL="514350" indent="-514350">
              <a:buFont typeface="+mj-lt"/>
              <a:buAutoNum type="arabicParenR"/>
            </a:pPr>
            <a:endParaRPr lang="en-US" sz="2000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762000"/>
            <a:ext cx="7772400" cy="1295400"/>
          </a:xfrm>
        </p:spPr>
        <p:txBody>
          <a:bodyPr/>
          <a:lstStyle/>
          <a:p>
            <a:pPr algn="ctr"/>
            <a:r>
              <a:rPr lang="en-US" sz="6600" dirty="0" smtClean="0"/>
              <a:t>LPD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315136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/>
              <a:t>How can students with </a:t>
            </a:r>
          </a:p>
          <a:p>
            <a:pPr algn="ctr"/>
            <a:r>
              <a:rPr lang="en-US" sz="4000" i="1" dirty="0" smtClean="0"/>
              <a:t>LPD </a:t>
            </a:r>
          </a:p>
          <a:p>
            <a:pPr algn="ctr"/>
            <a:r>
              <a:rPr lang="en-US" sz="4000" i="1" dirty="0" smtClean="0"/>
              <a:t>assume responsibility?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i="1" dirty="0" smtClean="0"/>
              <a:t>LPD Compensatory Strategies:</a:t>
            </a:r>
            <a:br>
              <a:rPr lang="en-US" sz="4000" i="1" dirty="0" smtClean="0"/>
            </a:br>
            <a:r>
              <a:rPr lang="en-US" sz="4000" i="1" dirty="0" smtClean="0"/>
              <a:t>Students being their own advocate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    If you need extra time to do work, ask for more time.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    Use retrieval strategies that you have learned.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   Ask for cues  </a:t>
            </a:r>
            <a:r>
              <a:rPr lang="en-US" sz="1400" dirty="0" smtClean="0"/>
              <a:t>(when you struggles to retrieve info., asking a teacher for help shows you are    </a:t>
            </a:r>
          </a:p>
          <a:p>
            <a:pPr>
              <a:buNone/>
            </a:pPr>
            <a:r>
              <a:rPr lang="en-US" sz="1400" dirty="0" smtClean="0"/>
              <a:t>              interested and trying to learn)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Paraphrase &amp; check for comprehension </a:t>
            </a:r>
            <a:r>
              <a:rPr lang="en-US" sz="1600" dirty="0" smtClean="0"/>
              <a:t>(repeat information back to the teacher, take notes, ask peers if they understood the same information/content)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Ask clarification questions </a:t>
            </a:r>
            <a:r>
              <a:rPr lang="en-US" sz="1600" dirty="0" smtClean="0"/>
              <a:t>(state what you DO KNOW and then seek on what you are unsure of 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Peer/buddy check: </a:t>
            </a:r>
            <a:r>
              <a:rPr lang="en-US" sz="1600" dirty="0" smtClean="0"/>
              <a:t>(Again use a peer to check your information/compare notes)</a:t>
            </a:r>
            <a:endParaRPr lang="en-US" sz="20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smtClean="0"/>
              <a:t>Be proactive! Be your own ADVOCATE! </a:t>
            </a:r>
            <a:r>
              <a:rPr lang="en-US" sz="1600" dirty="0" smtClean="0"/>
              <a:t>(review content prior to lecture, actively participate, seek clarification, take responsibility of learning) </a:t>
            </a:r>
          </a:p>
          <a:p>
            <a:pPr>
              <a:buFont typeface="Wingdings" pitchFamily="2" charset="2"/>
              <a:buChar char="v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807464"/>
          </a:xfrm>
        </p:spPr>
        <p:txBody>
          <a:bodyPr/>
          <a:lstStyle/>
          <a:p>
            <a:pPr algn="ctr"/>
            <a:r>
              <a:rPr lang="en-US" sz="6600" i="1" dirty="0" smtClean="0"/>
              <a:t>Let’s Compare</a:t>
            </a:r>
            <a:endParaRPr lang="en-US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/>
              <a:t>Student Compensatory Strategies </a:t>
            </a:r>
            <a:endParaRPr lang="en-US" sz="40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533400"/>
          </a:xfrm>
        </p:spPr>
        <p:txBody>
          <a:bodyPr/>
          <a:lstStyle/>
          <a:p>
            <a:pPr algn="ctr"/>
            <a:r>
              <a:rPr lang="en-US" dirty="0" smtClean="0"/>
              <a:t>CAPD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371601"/>
            <a:ext cx="4041775" cy="533399"/>
          </a:xfrm>
        </p:spPr>
        <p:txBody>
          <a:bodyPr/>
          <a:lstStyle/>
          <a:p>
            <a:pPr algn="ctr"/>
            <a:r>
              <a:rPr lang="en-US" dirty="0" smtClean="0"/>
              <a:t>LPD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4040188" cy="453152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Pay </a:t>
            </a:r>
            <a:r>
              <a:rPr lang="en-US" sz="3200" dirty="0" smtClean="0"/>
              <a:t>attention to the speaker</a:t>
            </a:r>
            <a:r>
              <a:rPr lang="en-US" sz="2400" dirty="0" smtClean="0"/>
              <a:t>. (watching facial expressions/body language)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Listen for meaning/key words</a:t>
            </a:r>
            <a:r>
              <a:rPr lang="en-US" sz="2400" dirty="0" smtClean="0"/>
              <a:t> (note taking strategies: write down meaningful words)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Repeat information </a:t>
            </a:r>
            <a:r>
              <a:rPr lang="en-US" sz="2400" dirty="0" smtClean="0"/>
              <a:t>(rehearse information until you attach meaning to it)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Learn to CONCENTRATE on the speaker. </a:t>
            </a:r>
            <a:r>
              <a:rPr lang="en-US" sz="2400" dirty="0" smtClean="0"/>
              <a:t>(focus is </a:t>
            </a:r>
            <a:r>
              <a:rPr lang="en-US" sz="2400" u="sng" dirty="0" smtClean="0"/>
              <a:t>critical</a:t>
            </a:r>
            <a:r>
              <a:rPr lang="en-US" sz="2400" dirty="0" smtClean="0"/>
              <a:t> to learning)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Paraphrase &amp; check for comprehension </a:t>
            </a:r>
            <a:r>
              <a:rPr lang="en-US" sz="2400" dirty="0" smtClean="0"/>
              <a:t>(take notes, ask peers if they understood the same information/content)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Ask clarification questions </a:t>
            </a:r>
            <a:r>
              <a:rPr lang="en-US" sz="2400" dirty="0" smtClean="0"/>
              <a:t>(state what you DO KNOW and then seek on what you are unsure of 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Peer/buddy check: </a:t>
            </a:r>
            <a:r>
              <a:rPr lang="en-US" sz="2400" dirty="0" smtClean="0"/>
              <a:t>(Again use a peer to check your information/compare notes)</a:t>
            </a:r>
            <a:endParaRPr lang="en-US" sz="3200" dirty="0" smtClean="0"/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200" dirty="0" smtClean="0"/>
              <a:t>Be proactive! Be your own ADVOCATE! </a:t>
            </a:r>
            <a:r>
              <a:rPr lang="en-US" sz="2400" dirty="0" smtClean="0"/>
              <a:t>(review content prior to lecture, actively participate, seek clarification, take responsibility of learning)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7244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  <a:buNone/>
            </a:pPr>
            <a:endParaRPr lang="en-US" sz="4800" dirty="0" smtClean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4800" dirty="0" smtClean="0"/>
              <a:t>        </a:t>
            </a:r>
            <a:r>
              <a:rPr lang="en-US" sz="6000" dirty="0" smtClean="0"/>
              <a:t>If you </a:t>
            </a:r>
            <a:r>
              <a:rPr lang="en-US" sz="6000" dirty="0" smtClean="0"/>
              <a:t>need extra time to do work, ask </a:t>
            </a:r>
            <a:r>
              <a:rPr lang="en-US" sz="6000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en-US" sz="6000" dirty="0" smtClean="0"/>
              <a:t>              for </a:t>
            </a:r>
            <a:r>
              <a:rPr lang="en-US" sz="6000" dirty="0" smtClean="0"/>
              <a:t>more time.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4800" dirty="0" smtClean="0"/>
              <a:t>  </a:t>
            </a:r>
            <a:r>
              <a:rPr lang="en-US" sz="4800" dirty="0" smtClean="0"/>
              <a:t>       </a:t>
            </a:r>
            <a:r>
              <a:rPr lang="en-US" sz="6000" dirty="0" smtClean="0"/>
              <a:t>Use </a:t>
            </a:r>
            <a:r>
              <a:rPr lang="en-US" sz="6000" dirty="0" smtClean="0"/>
              <a:t>retrieval strategies that you have </a:t>
            </a:r>
            <a:endParaRPr lang="en-US" sz="6000" dirty="0" smtClean="0"/>
          </a:p>
          <a:p>
            <a:pPr>
              <a:spcAft>
                <a:spcPts val="600"/>
              </a:spcAft>
              <a:buNone/>
            </a:pPr>
            <a:r>
              <a:rPr lang="en-US" sz="6000" dirty="0" smtClean="0"/>
              <a:t> </a:t>
            </a:r>
            <a:r>
              <a:rPr lang="en-US" sz="6000" dirty="0" smtClean="0"/>
              <a:t>             learned.</a:t>
            </a:r>
            <a:endParaRPr lang="en-US" sz="60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6000" dirty="0" smtClean="0"/>
              <a:t>       Ask </a:t>
            </a:r>
            <a:r>
              <a:rPr lang="en-US" sz="6000" dirty="0" smtClean="0"/>
              <a:t>for cues  </a:t>
            </a:r>
            <a:r>
              <a:rPr lang="en-US" sz="4600" dirty="0" smtClean="0"/>
              <a:t>(when you struggles to retrieve </a:t>
            </a:r>
            <a:r>
              <a:rPr lang="en-US" sz="4600" dirty="0" smtClean="0"/>
              <a:t>    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600" dirty="0" smtClean="0"/>
              <a:t>                  info</a:t>
            </a:r>
            <a:r>
              <a:rPr lang="en-US" sz="4600" dirty="0" smtClean="0"/>
              <a:t>., </a:t>
            </a:r>
            <a:r>
              <a:rPr lang="en-US" sz="4800" dirty="0" smtClean="0"/>
              <a:t> asking </a:t>
            </a:r>
            <a:r>
              <a:rPr lang="en-US" sz="4800" dirty="0" smtClean="0"/>
              <a:t>a teacher for help shows you are </a:t>
            </a:r>
            <a:r>
              <a:rPr lang="en-US" sz="4800" dirty="0" smtClean="0"/>
              <a:t>  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dirty="0" smtClean="0"/>
              <a:t> </a:t>
            </a:r>
            <a:r>
              <a:rPr lang="en-US" sz="4800" dirty="0" smtClean="0"/>
              <a:t>                  interested </a:t>
            </a:r>
            <a:r>
              <a:rPr lang="en-US" sz="4800" dirty="0" smtClean="0"/>
              <a:t>and </a:t>
            </a:r>
            <a:r>
              <a:rPr lang="en-US" sz="4800" dirty="0" smtClean="0"/>
              <a:t> trying to </a:t>
            </a:r>
            <a:r>
              <a:rPr lang="en-US" sz="4800" dirty="0" smtClean="0"/>
              <a:t>learn</a:t>
            </a:r>
            <a:r>
              <a:rPr lang="en-US" sz="4800" dirty="0" smtClean="0"/>
              <a:t>)</a:t>
            </a:r>
            <a:endParaRPr lang="en-US" sz="4800" dirty="0" smtClean="0"/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6000" dirty="0" smtClean="0"/>
              <a:t>Paraphrase &amp; check for comprehension </a:t>
            </a:r>
            <a:r>
              <a:rPr lang="en-US" sz="4800" dirty="0" smtClean="0"/>
              <a:t>(repeat information back to the teacher, take notes, ask peers if they understood the same information/content)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6000" dirty="0" smtClean="0"/>
              <a:t>Ask clarification questions </a:t>
            </a:r>
            <a:r>
              <a:rPr lang="en-US" sz="4800" dirty="0" smtClean="0"/>
              <a:t>(state what you DO KNOW and then seek on what you are unsure of 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6000" dirty="0" smtClean="0"/>
              <a:t>Peer/buddy check: </a:t>
            </a:r>
            <a:r>
              <a:rPr lang="en-US" sz="4800" dirty="0" smtClean="0"/>
              <a:t>(Again use a peer to check your information/compare notes)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6000" dirty="0" smtClean="0"/>
              <a:t>Be proactive! Be your own ADVOCATE! </a:t>
            </a:r>
            <a:r>
              <a:rPr lang="en-US" sz="4800" dirty="0" smtClean="0"/>
              <a:t>(review content prior to lecture, actively participate, seek clarification, take responsibility of learning)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i="1" dirty="0" smtClean="0"/>
              <a:t>Build a strong foundation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Students with LPD require support to </a:t>
            </a:r>
          </a:p>
          <a:p>
            <a:pPr>
              <a:buNone/>
            </a:pPr>
            <a:r>
              <a:rPr lang="en-US" sz="1600" dirty="0" smtClean="0"/>
              <a:t>build a strong language foundation in</a:t>
            </a:r>
          </a:p>
          <a:p>
            <a:pPr>
              <a:buNone/>
            </a:pPr>
            <a:r>
              <a:rPr lang="en-US" sz="1600" dirty="0" smtClean="0"/>
              <a:t>order to achieve academic success.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Once a student masters one level, </a:t>
            </a:r>
          </a:p>
          <a:p>
            <a:pPr>
              <a:buNone/>
            </a:pPr>
            <a:r>
              <a:rPr lang="en-US" sz="1400" dirty="0" smtClean="0"/>
              <a:t>that will be the foundation/building</a:t>
            </a:r>
          </a:p>
          <a:p>
            <a:pPr>
              <a:buNone/>
            </a:pPr>
            <a:r>
              <a:rPr lang="en-US" sz="1400" dirty="0" smtClean="0"/>
              <a:t>block to scaffold to the next level.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4" name="Flowchart: Process 3"/>
          <p:cNvSpPr/>
          <p:nvPr/>
        </p:nvSpPr>
        <p:spPr>
          <a:xfrm>
            <a:off x="3810000" y="5791200"/>
            <a:ext cx="1828800" cy="460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Labeling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3810000" y="5257800"/>
            <a:ext cx="1828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3810000" y="4724400"/>
            <a:ext cx="1828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Associations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3810000" y="4191000"/>
            <a:ext cx="1828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Categorization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3810000" y="3657600"/>
            <a:ext cx="1828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3810000" y="3124200"/>
            <a:ext cx="1828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3810000" y="1981200"/>
            <a:ext cx="1752600" cy="1066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Multiple</a:t>
            </a:r>
          </a:p>
          <a:p>
            <a:pPr algn="ctr"/>
            <a:r>
              <a:rPr lang="en-US" sz="1200" dirty="0" smtClean="0"/>
              <a:t>Meanings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1" dirty="0" smtClean="0"/>
              <a:t>Moving from concrete to abstract language skills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Language skills scaffold into higher-level,</a:t>
            </a:r>
          </a:p>
          <a:p>
            <a:pPr>
              <a:buNone/>
            </a:pPr>
            <a:r>
              <a:rPr lang="en-US" sz="1400" dirty="0" smtClean="0"/>
              <a:t>more complex demands as students progress</a:t>
            </a:r>
          </a:p>
          <a:p>
            <a:pPr>
              <a:buNone/>
            </a:pPr>
            <a:r>
              <a:rPr lang="en-US" sz="1400" dirty="0" smtClean="0"/>
              <a:t>academically.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Language processing continues </a:t>
            </a:r>
          </a:p>
          <a:p>
            <a:pPr>
              <a:buNone/>
            </a:pPr>
            <a:r>
              <a:rPr lang="en-US" sz="1400" dirty="0" smtClean="0"/>
              <a:t>throughout life!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5867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Labeling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733800" y="53340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Functions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733800" y="48006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Associations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Categorization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733800" y="3733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Similarities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3733800" y="3200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Differences</a:t>
            </a:r>
            <a:endParaRPr lang="en-US" sz="1200" dirty="0"/>
          </a:p>
        </p:txBody>
      </p:sp>
      <p:sp>
        <p:nvSpPr>
          <p:cNvPr id="10" name="Isosceles Triangle 9"/>
          <p:cNvSpPr/>
          <p:nvPr/>
        </p:nvSpPr>
        <p:spPr>
          <a:xfrm>
            <a:off x="3733800" y="2057400"/>
            <a:ext cx="1600200" cy="1143000"/>
          </a:xfrm>
          <a:prstGeom prst="triangle">
            <a:avLst>
              <a:gd name="adj" fmla="val 48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Multiple</a:t>
            </a:r>
          </a:p>
          <a:p>
            <a:pPr algn="ctr"/>
            <a:r>
              <a:rPr lang="en-US" sz="1100" dirty="0" smtClean="0"/>
              <a:t>Meanings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2057400" y="4800600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4800600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0200" y="4876800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42672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Antonyms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457200" y="42672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Concepts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10200" y="4267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Synonyms</a:t>
            </a:r>
            <a:endParaRPr lang="en-US" sz="1200" dirty="0"/>
          </a:p>
        </p:txBody>
      </p:sp>
      <p:sp>
        <p:nvSpPr>
          <p:cNvPr id="22" name="Cloud 21"/>
          <p:cNvSpPr/>
          <p:nvPr/>
        </p:nvSpPr>
        <p:spPr>
          <a:xfrm>
            <a:off x="5181600" y="1905000"/>
            <a:ext cx="22860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Figurative language, humor, inferences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processing?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interpret or attach meaning to auditorily received information, to then formulate an expressive response.</a:t>
            </a:r>
          </a:p>
          <a:p>
            <a:endParaRPr lang="en-US" dirty="0" smtClean="0"/>
          </a:p>
          <a:p>
            <a:r>
              <a:rPr lang="en-US" dirty="0" smtClean="0"/>
              <a:t>People with processing disorders have normal intelligence and normal hearing acuity.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Processing deficits can be subtle, but eventually result in academic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2514600" cy="3581400"/>
          </a:xfrm>
        </p:spPr>
        <p:txBody>
          <a:bodyPr>
            <a:normAutofit/>
          </a:bodyPr>
          <a:lstStyle/>
          <a:p>
            <a:r>
              <a:rPr lang="en-US" i="1" dirty="0" smtClean="0"/>
              <a:t>Coming together is a beginning. 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Keeping together is progress. 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Working together is success.” 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~Henry Ford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5257800"/>
            <a:ext cx="8153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Richard, Gail. J. (2001). </a:t>
            </a:r>
            <a:r>
              <a:rPr lang="en-US" i="1" dirty="0" smtClean="0"/>
              <a:t>The Source for Processing Disorders.</a:t>
            </a:r>
          </a:p>
          <a:p>
            <a:r>
              <a:rPr lang="en-US" dirty="0" err="1" smtClean="0"/>
              <a:t>LinguiSystems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r"/>
            <a:r>
              <a:rPr lang="en-US" sz="1400" i="1" dirty="0" smtClean="0"/>
              <a:t>Presented by: Jodi Hammond, M.S. CCC-SLP</a:t>
            </a:r>
            <a:endParaRPr lang="en-US" sz="1400" i="1" dirty="0"/>
          </a:p>
        </p:txBody>
      </p:sp>
      <p:pic>
        <p:nvPicPr>
          <p:cNvPr id="2053" name="Picture 5" descr="C:\Users\hammond\AppData\Local\Microsoft\Windows\Temporary Internet Files\Content.IE5\W4V5HRAU\MP9004437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9420">
            <a:off x="4312133" y="1891902"/>
            <a:ext cx="3047145" cy="2285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Auditory Processing Disorder</a:t>
            </a:r>
            <a:br>
              <a:rPr lang="en-US" sz="4000" dirty="0" smtClean="0"/>
            </a:br>
            <a:r>
              <a:rPr lang="en-US" sz="4000" dirty="0" smtClean="0"/>
              <a:t>Characteristics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Normal hearing</a:t>
            </a:r>
          </a:p>
          <a:p>
            <a:r>
              <a:rPr lang="en-US" sz="2800" dirty="0" smtClean="0"/>
              <a:t>Difficulty following oral directions.</a:t>
            </a:r>
          </a:p>
          <a:p>
            <a:r>
              <a:rPr lang="en-US" sz="2800" dirty="0" smtClean="0"/>
              <a:t>Short auditory attention span</a:t>
            </a:r>
          </a:p>
          <a:p>
            <a:r>
              <a:rPr lang="en-US" sz="2800" dirty="0" smtClean="0"/>
              <a:t>Poor short-term and long-term memory</a:t>
            </a:r>
          </a:p>
          <a:p>
            <a:r>
              <a:rPr lang="en-US" sz="2800" dirty="0" smtClean="0"/>
              <a:t>Gives impression of not listening even though looking at the speaker; daydreams</a:t>
            </a:r>
          </a:p>
          <a:p>
            <a:r>
              <a:rPr lang="en-US" sz="2800" dirty="0" smtClean="0"/>
              <a:t>Difficulty listening in presence of background noise</a:t>
            </a:r>
          </a:p>
          <a:p>
            <a:r>
              <a:rPr lang="en-US" sz="2800" dirty="0" smtClean="0"/>
              <a:t>Academic deficits (phonics, reading, spelling) &amp; mild speech-language impairments</a:t>
            </a:r>
          </a:p>
          <a:p>
            <a:r>
              <a:rPr lang="en-US" sz="2800" dirty="0" smtClean="0"/>
              <a:t>Disruptive behaviors – distracted, impulsive, frustrated.</a:t>
            </a:r>
          </a:p>
          <a:p>
            <a:r>
              <a:rPr lang="en-US" sz="2800" dirty="0" smtClean="0"/>
              <a:t>Frequent requests for verbal repetition or often saying “huh?”</a:t>
            </a:r>
          </a:p>
          <a:p>
            <a:r>
              <a:rPr lang="en-US" sz="2800" dirty="0" smtClean="0"/>
              <a:t>History of ear infections.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Language Processing Disorder</a:t>
            </a:r>
            <a:br>
              <a:rPr lang="en-US" dirty="0" smtClean="0"/>
            </a:b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Problems retrieving common words</a:t>
            </a:r>
          </a:p>
          <a:p>
            <a:r>
              <a:rPr lang="en-US" sz="2200" dirty="0" smtClean="0"/>
              <a:t>Use of generic, less-specific labels (stuff/things)</a:t>
            </a:r>
          </a:p>
          <a:p>
            <a:r>
              <a:rPr lang="en-US" sz="2200" dirty="0" smtClean="0"/>
              <a:t>Misuse of words with similar phonetic structure</a:t>
            </a:r>
          </a:p>
          <a:p>
            <a:r>
              <a:rPr lang="en-US" sz="2200" dirty="0" smtClean="0"/>
              <a:t>Delayed response time</a:t>
            </a:r>
          </a:p>
          <a:p>
            <a:r>
              <a:rPr lang="en-US" sz="2200" dirty="0" smtClean="0"/>
              <a:t>Frequent “I don’t know” or “I forgot” responses</a:t>
            </a:r>
          </a:p>
          <a:p>
            <a:r>
              <a:rPr lang="en-US" sz="2200" dirty="0" smtClean="0"/>
              <a:t>Inconsistency in learning: requires extensive review of previously learned material</a:t>
            </a:r>
          </a:p>
          <a:p>
            <a:r>
              <a:rPr lang="en-US" sz="2200" dirty="0" smtClean="0"/>
              <a:t>Recognizes language errors but can’t fix them</a:t>
            </a:r>
          </a:p>
          <a:p>
            <a:r>
              <a:rPr lang="en-US" sz="2200" dirty="0" smtClean="0"/>
              <a:t>Incomplete sentences or thoughts.</a:t>
            </a:r>
          </a:p>
          <a:p>
            <a:r>
              <a:rPr lang="en-US" sz="2200" dirty="0" smtClean="0"/>
              <a:t>Pragmatic problems; disruptive behavior</a:t>
            </a:r>
          </a:p>
          <a:p>
            <a:r>
              <a:rPr lang="en-US" sz="2200" dirty="0" smtClean="0"/>
              <a:t>Age commensurate IQ  with academic difficulties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Processing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964152"/>
          </a:xfrm>
        </p:spPr>
        <p:txBody>
          <a:bodyPr/>
          <a:lstStyle/>
          <a:p>
            <a:r>
              <a:rPr lang="en-US" dirty="0" smtClean="0"/>
              <a:t>Auditory Processing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959643"/>
          </a:xfrm>
        </p:spPr>
        <p:txBody>
          <a:bodyPr/>
          <a:lstStyle/>
          <a:p>
            <a:r>
              <a:rPr lang="en-US" dirty="0" smtClean="0"/>
              <a:t>Language Processing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819400"/>
            <a:ext cx="4040188" cy="3540920"/>
          </a:xfrm>
        </p:spPr>
        <p:txBody>
          <a:bodyPr/>
          <a:lstStyle/>
          <a:p>
            <a:r>
              <a:rPr lang="en-US" dirty="0" smtClean="0"/>
              <a:t>Audiologists conduct central auditory processing (CAP) assessment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617120"/>
          </a:xfrm>
        </p:spPr>
        <p:txBody>
          <a:bodyPr/>
          <a:lstStyle/>
          <a:p>
            <a:r>
              <a:rPr lang="en-US" dirty="0" smtClean="0"/>
              <a:t>Speech-Language Pathologists (SLPs) assess language processing</a:t>
            </a:r>
            <a:endParaRPr lang="en-US" dirty="0"/>
          </a:p>
        </p:txBody>
      </p:sp>
      <p:pic>
        <p:nvPicPr>
          <p:cNvPr id="1026" name="Picture 2" descr="C:\Users\hammond\AppData\Local\Microsoft\Windows\Temporary Internet Files\Content.IE5\DF46J7SF\MC9002505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70818"/>
            <a:ext cx="2133600" cy="2513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Prerequisites for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Auditory Processing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Language Processing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To appropriately evaluate CAPD, three requirements must be met:</a:t>
            </a:r>
          </a:p>
          <a:p>
            <a:pPr>
              <a:buNone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Normal/near normal hearing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Normal/near normal intellectual functioning</a:t>
            </a:r>
          </a:p>
          <a:p>
            <a:pPr lvl="1">
              <a:buFont typeface="Wingdings" pitchFamily="2" charset="2"/>
              <a:buChar char="Ø"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Adequate receptive/expressive language acquisition</a:t>
            </a:r>
          </a:p>
          <a:p>
            <a:pPr lvl="1">
              <a:buNone/>
            </a:pP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 smtClean="0"/>
              <a:t>To appropriately evaluate LPD, three requirements must be met:</a:t>
            </a:r>
          </a:p>
          <a:p>
            <a:pPr>
              <a:buNone/>
            </a:pPr>
            <a:endParaRPr lang="en-US" sz="16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Normal/near normal hearing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Normal/near normal intellectual functioning</a:t>
            </a:r>
          </a:p>
          <a:p>
            <a:pPr lvl="1">
              <a:buFont typeface="Wingdings" pitchFamily="2" charset="2"/>
              <a:buChar char="Ø"/>
            </a:pPr>
            <a:endParaRPr lang="en-US" sz="12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Acoustic signal/auditory information is received accurately</a:t>
            </a:r>
          </a:p>
          <a:p>
            <a:pPr lvl="1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219200"/>
            <a:ext cx="7772400" cy="1371600"/>
          </a:xfrm>
        </p:spPr>
        <p:txBody>
          <a:bodyPr/>
          <a:lstStyle/>
          <a:p>
            <a:pPr algn="ctr"/>
            <a:r>
              <a:rPr lang="en-US" sz="8000" dirty="0" smtClean="0"/>
              <a:t>CAPD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276600"/>
            <a:ext cx="7772400" cy="1219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400" i="1" dirty="0" smtClean="0"/>
              <a:t>How can educators help?</a:t>
            </a:r>
            <a:endParaRPr lang="en-US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/>
              <a:t>Teacher Modification Strategies for CAPD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Amplify the auditory signal.  </a:t>
            </a:r>
            <a:r>
              <a:rPr lang="en-US" sz="1600" dirty="0" smtClean="0"/>
              <a:t>(FM systems improve the signal to noise ratio)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Reduce the amount of background noise.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Preferential seating </a:t>
            </a:r>
            <a:r>
              <a:rPr lang="en-US" sz="1600" dirty="0" smtClean="0"/>
              <a:t>(maximize auditory and visual signals)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Clear/concise directions. </a:t>
            </a:r>
            <a:r>
              <a:rPr lang="en-US" sz="1600" dirty="0" smtClean="0"/>
              <a:t>(include only pertinent instruction)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Gain attention prior to giving instruction.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Restate, paraphrase, &amp; emphasize important information.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Monitor YOUR use of rate, inflection, gestures, etc.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Use visual supports and demonstrate to supplement instruction. 	</a:t>
            </a:r>
            <a:r>
              <a:rPr lang="en-US" sz="1600" dirty="0" smtClean="0"/>
              <a:t>(supplement verbal material with written when possible)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Check for comprehension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/>
              <a:t>Use peer pairing/buddy system to check notes, assignments, etc.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7772400" cy="914400"/>
          </a:xfrm>
        </p:spPr>
        <p:txBody>
          <a:bodyPr/>
          <a:lstStyle/>
          <a:p>
            <a:pPr algn="ctr"/>
            <a:r>
              <a:rPr lang="en-US" sz="7200" dirty="0" smtClean="0"/>
              <a:t>CAPD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86000"/>
            <a:ext cx="7772400" cy="29718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sz="4000" dirty="0" smtClean="0"/>
          </a:p>
          <a:p>
            <a:pPr algn="ctr"/>
            <a:r>
              <a:rPr lang="en-US" sz="8400" i="1" dirty="0" smtClean="0"/>
              <a:t>How can students with </a:t>
            </a:r>
          </a:p>
          <a:p>
            <a:pPr algn="ctr"/>
            <a:r>
              <a:rPr lang="en-US" sz="8400" i="1" dirty="0" smtClean="0"/>
              <a:t>CAPD </a:t>
            </a:r>
          </a:p>
          <a:p>
            <a:pPr algn="ctr"/>
            <a:r>
              <a:rPr lang="en-US" sz="8400" i="1" dirty="0" smtClean="0"/>
              <a:t>assume responsibility?</a:t>
            </a:r>
            <a:endParaRPr lang="en-US" sz="8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1118</TotalTime>
  <Words>1234</Words>
  <Application>Microsoft Office PowerPoint</Application>
  <PresentationFormat>On-screen Show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Processing Disorders: The Impact on Learning </vt:lpstr>
      <vt:lpstr>What is processing?</vt:lpstr>
      <vt:lpstr>Auditory Processing Disorder Characteristics</vt:lpstr>
      <vt:lpstr>Language Processing Disorder Characteristics</vt:lpstr>
      <vt:lpstr>Processing Assessment</vt:lpstr>
      <vt:lpstr>Prerequisites for Assessment</vt:lpstr>
      <vt:lpstr>CAPD</vt:lpstr>
      <vt:lpstr>Teacher Modification Strategies for CAPD</vt:lpstr>
      <vt:lpstr>CAPD</vt:lpstr>
      <vt:lpstr>Compensatory Strategies: Students being their own advocate.</vt:lpstr>
      <vt:lpstr>LPD </vt:lpstr>
      <vt:lpstr>Teacher Modification Strategies for  LPD</vt:lpstr>
      <vt:lpstr>Teacher Modification Strategies for  LPD (continued)</vt:lpstr>
      <vt:lpstr>LPD</vt:lpstr>
      <vt:lpstr>LPD Compensatory Strategies: Students being their own advocate</vt:lpstr>
      <vt:lpstr>Let’s Compare</vt:lpstr>
      <vt:lpstr>Student Compensatory Strategies </vt:lpstr>
      <vt:lpstr>Build a strong foundation</vt:lpstr>
      <vt:lpstr>Moving from concrete to abstract language skills</vt:lpstr>
      <vt:lpstr>Coming together is a beginning.   Keeping together is progress.   Working together is success.”    ~Henry Ford </vt:lpstr>
    </vt:vector>
  </TitlesOfParts>
  <Company>Forsyth County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Disorders: The Impact on learning</dc:title>
  <dc:creator>bcarroll</dc:creator>
  <cp:lastModifiedBy>bcarroll</cp:lastModifiedBy>
  <cp:revision>55</cp:revision>
  <dcterms:created xsi:type="dcterms:W3CDTF">2012-02-17T13:07:00Z</dcterms:created>
  <dcterms:modified xsi:type="dcterms:W3CDTF">2012-02-22T13:54:40Z</dcterms:modified>
</cp:coreProperties>
</file>